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2"/>
  </p:notesMasterIdLst>
  <p:sldIdLst>
    <p:sldId id="256" r:id="rId2"/>
    <p:sldId id="349" r:id="rId3"/>
    <p:sldId id="260" r:id="rId4"/>
    <p:sldId id="259" r:id="rId5"/>
    <p:sldId id="262" r:id="rId6"/>
    <p:sldId id="261" r:id="rId7"/>
    <p:sldId id="264" r:id="rId8"/>
    <p:sldId id="263" r:id="rId9"/>
    <p:sldId id="268" r:id="rId10"/>
    <p:sldId id="297" r:id="rId11"/>
    <p:sldId id="298" r:id="rId12"/>
    <p:sldId id="299" r:id="rId13"/>
    <p:sldId id="300" r:id="rId14"/>
    <p:sldId id="301" r:id="rId15"/>
    <p:sldId id="302" r:id="rId16"/>
    <p:sldId id="303" r:id="rId17"/>
    <p:sldId id="306" r:id="rId18"/>
    <p:sldId id="307" r:id="rId19"/>
    <p:sldId id="308" r:id="rId20"/>
    <p:sldId id="309" r:id="rId21"/>
    <p:sldId id="310" r:id="rId22"/>
    <p:sldId id="311" r:id="rId23"/>
    <p:sldId id="312" r:id="rId24"/>
    <p:sldId id="313" r:id="rId25"/>
    <p:sldId id="314" r:id="rId26"/>
    <p:sldId id="315" r:id="rId27"/>
    <p:sldId id="357" r:id="rId28"/>
    <p:sldId id="358" r:id="rId29"/>
    <p:sldId id="316" r:id="rId30"/>
    <p:sldId id="317" r:id="rId31"/>
    <p:sldId id="318" r:id="rId32"/>
    <p:sldId id="360" r:id="rId33"/>
    <p:sldId id="359" r:id="rId34"/>
    <p:sldId id="319" r:id="rId35"/>
    <p:sldId id="361" r:id="rId36"/>
    <p:sldId id="362" r:id="rId37"/>
    <p:sldId id="363" r:id="rId38"/>
    <p:sldId id="364" r:id="rId39"/>
    <p:sldId id="367" r:id="rId40"/>
    <p:sldId id="368" r:id="rId41"/>
    <p:sldId id="369" r:id="rId42"/>
    <p:sldId id="370" r:id="rId43"/>
    <p:sldId id="371" r:id="rId44"/>
    <p:sldId id="372" r:id="rId45"/>
    <p:sldId id="373" r:id="rId46"/>
    <p:sldId id="375" r:id="rId47"/>
    <p:sldId id="376" r:id="rId48"/>
    <p:sldId id="374" r:id="rId49"/>
    <p:sldId id="377" r:id="rId50"/>
    <p:sldId id="378" r:id="rId51"/>
    <p:sldId id="379" r:id="rId52"/>
    <p:sldId id="380" r:id="rId53"/>
    <p:sldId id="381" r:id="rId54"/>
    <p:sldId id="384" r:id="rId55"/>
    <p:sldId id="383" r:id="rId56"/>
    <p:sldId id="382" r:id="rId57"/>
    <p:sldId id="385" r:id="rId58"/>
    <p:sldId id="386" r:id="rId59"/>
    <p:sldId id="387" r:id="rId60"/>
    <p:sldId id="388" r:id="rId61"/>
    <p:sldId id="389" r:id="rId62"/>
    <p:sldId id="391" r:id="rId63"/>
    <p:sldId id="392" r:id="rId64"/>
    <p:sldId id="390" r:id="rId65"/>
    <p:sldId id="393" r:id="rId66"/>
    <p:sldId id="394" r:id="rId67"/>
    <p:sldId id="395" r:id="rId68"/>
    <p:sldId id="396" r:id="rId69"/>
    <p:sldId id="397" r:id="rId70"/>
    <p:sldId id="398" r:id="rId71"/>
    <p:sldId id="399" r:id="rId72"/>
    <p:sldId id="400" r:id="rId73"/>
    <p:sldId id="401" r:id="rId74"/>
    <p:sldId id="402" r:id="rId75"/>
    <p:sldId id="403" r:id="rId76"/>
    <p:sldId id="404" r:id="rId77"/>
    <p:sldId id="405" r:id="rId78"/>
    <p:sldId id="406" r:id="rId79"/>
    <p:sldId id="407" r:id="rId80"/>
    <p:sldId id="408" r:id="rId81"/>
  </p:sldIdLst>
  <p:sldSz cx="7559675" cy="5327650"/>
  <p:notesSz cx="6858000" cy="9144000"/>
  <p:embeddedFontLst>
    <p:embeddedFont>
      <p:font typeface="Calibri" panose="020F0502020204030204" pitchFamily="34" charset="0"/>
      <p:regular r:id="rId83"/>
      <p:bold r:id="rId84"/>
      <p:italic r:id="rId85"/>
      <p:boldItalic r:id="rId86"/>
    </p:embeddedFont>
    <p:embeddedFont>
      <p:font typeface="Calibri Light" panose="020F0302020204030204" pitchFamily="34" charset="0"/>
      <p:regular r:id="rId87"/>
      <p:italic r:id="rId88"/>
    </p:embeddedFont>
    <p:embeddedFont>
      <p:font typeface="Marvel" pitchFamily="2" charset="0"/>
      <p:regular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32"/>
    <p:restoredTop sz="96327"/>
  </p:normalViewPr>
  <p:slideViewPr>
    <p:cSldViewPr snapToGrid="0" snapToObjects="1">
      <p:cViewPr varScale="1">
        <p:scale>
          <a:sx n="159" d="100"/>
          <a:sy n="159" d="100"/>
        </p:scale>
        <p:origin x="13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23/05/2021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11</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3141997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19</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35</a:t>
            </a:fld>
            <a:endParaRPr lang="en-NL"/>
          </a:p>
        </p:txBody>
      </p:sp>
    </p:spTree>
    <p:extLst>
      <p:ext uri="{BB962C8B-B14F-4D97-AF65-F5344CB8AC3E}">
        <p14:creationId xmlns:p14="http://schemas.microsoft.com/office/powerpoint/2010/main" val="2030572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23/05/2021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23/05/2021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23/05/2021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23/05/2021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23/05/2021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23/05/2021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23/05/2021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23/05/2021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23/05/2021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23/05/2021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23/05/2021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23/05/2021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0895"/>
            <a:ext cx="3857406" cy="1631215"/>
            <a:chOff x="2149311" y="3495522"/>
            <a:chExt cx="3364940" cy="1192814"/>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164111"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96272" y="3495522"/>
              <a:ext cx="3317979" cy="1192814"/>
            </a:xfrm>
            <a:prstGeom prst="rect">
              <a:avLst/>
            </a:prstGeom>
            <a:noFill/>
          </p:spPr>
          <p:txBody>
            <a:bodyPr wrap="square" rtlCol="0">
              <a:spAutoFit/>
            </a:bodyPr>
            <a:lstStyle/>
            <a:p>
              <a:r>
                <a:rPr lang="en-NL" sz="10000" dirty="0">
                  <a:solidFill>
                    <a:schemeClr val="bg1"/>
                  </a:solidFill>
                  <a:latin typeface="Marvel" pitchFamily="2" charset="0"/>
                </a:rPr>
                <a:t>PRODUCT</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27722" y="1855924"/>
            <a:ext cx="5246875" cy="1631216"/>
            <a:chOff x="2147752" y="3614628"/>
            <a:chExt cx="3606338"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7752" y="3737176"/>
              <a:ext cx="3487888" cy="12763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87738" y="3614628"/>
              <a:ext cx="3566352" cy="1770905"/>
            </a:xfrm>
            <a:prstGeom prst="rect">
              <a:avLst/>
            </a:prstGeom>
            <a:noFill/>
          </p:spPr>
          <p:txBody>
            <a:bodyPr wrap="square" rtlCol="0">
              <a:spAutoFit/>
            </a:bodyPr>
            <a:lstStyle/>
            <a:p>
              <a:r>
                <a:rPr lang="en-NL" sz="10000" dirty="0">
                  <a:solidFill>
                    <a:schemeClr val="bg1"/>
                  </a:solidFill>
                  <a:latin typeface="Marvel" pitchFamily="2" charset="0"/>
                </a:rPr>
                <a:t>MANAGEMENT</a:t>
              </a:r>
            </a:p>
          </p:txBody>
        </p:sp>
      </p:grpSp>
      <p:grpSp>
        <p:nvGrpSpPr>
          <p:cNvPr id="14" name="Group 13">
            <a:extLst>
              <a:ext uri="{FF2B5EF4-FFF2-40B4-BE49-F238E27FC236}">
                <a16:creationId xmlns:a16="http://schemas.microsoft.com/office/drawing/2014/main" id="{AF0DEB52-07E8-FB4F-9F8B-AEC172B76B3B}"/>
              </a:ext>
            </a:extLst>
          </p:cNvPr>
          <p:cNvGrpSpPr/>
          <p:nvPr/>
        </p:nvGrpSpPr>
        <p:grpSpPr>
          <a:xfrm>
            <a:off x="716537" y="3097042"/>
            <a:ext cx="3514500" cy="1631215"/>
            <a:chOff x="2138971" y="3495522"/>
            <a:chExt cx="3317979" cy="1192814"/>
          </a:xfrm>
        </p:grpSpPr>
        <p:sp>
          <p:nvSpPr>
            <p:cNvPr id="15" name="Rectangle 14">
              <a:extLst>
                <a:ext uri="{FF2B5EF4-FFF2-40B4-BE49-F238E27FC236}">
                  <a16:creationId xmlns:a16="http://schemas.microsoft.com/office/drawing/2014/main" id="{691E11CE-3D65-A242-96DD-FD44759521E6}"/>
                </a:ext>
              </a:extLst>
            </p:cNvPr>
            <p:cNvSpPr/>
            <p:nvPr/>
          </p:nvSpPr>
          <p:spPr>
            <a:xfrm>
              <a:off x="2149311" y="3619894"/>
              <a:ext cx="3164111"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TextBox 15">
              <a:extLst>
                <a:ext uri="{FF2B5EF4-FFF2-40B4-BE49-F238E27FC236}">
                  <a16:creationId xmlns:a16="http://schemas.microsoft.com/office/drawing/2014/main" id="{B58490D3-1B73-8F45-AC60-C800B0A860C7}"/>
                </a:ext>
              </a:extLst>
            </p:cNvPr>
            <p:cNvSpPr txBox="1"/>
            <p:nvPr/>
          </p:nvSpPr>
          <p:spPr>
            <a:xfrm>
              <a:off x="2138971" y="3495522"/>
              <a:ext cx="3317979" cy="1192814"/>
            </a:xfrm>
            <a:prstGeom prst="rect">
              <a:avLst/>
            </a:prstGeom>
            <a:noFill/>
          </p:spPr>
          <p:txBody>
            <a:bodyPr wrap="square" rtlCol="0">
              <a:spAutoFit/>
            </a:bodyPr>
            <a:lstStyle/>
            <a:p>
              <a:r>
                <a:rPr lang="en-NL" sz="10000" dirty="0">
                  <a:solidFill>
                    <a:schemeClr val="bg1"/>
                  </a:solidFill>
                  <a:latin typeface="Marvel" pitchFamily="2" charset="0"/>
                </a:rPr>
                <a:t>@SCALE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02712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21BC4CF-B685-B043-85A0-DF0E184F9DBF}"/>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0523888E-9B06-8046-A2BE-6123694EE11E}"/>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F35F3B9E-B896-7547-8FF3-C77E69DFE116}"/>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Product Roadmap(s)</a:t>
              </a:r>
            </a:p>
          </p:txBody>
        </p:sp>
        <p:sp>
          <p:nvSpPr>
            <p:cNvPr id="20" name="Diamond 19">
              <a:extLst>
                <a:ext uri="{FF2B5EF4-FFF2-40B4-BE49-F238E27FC236}">
                  <a16:creationId xmlns:a16="http://schemas.microsoft.com/office/drawing/2014/main" id="{29B8A6F0-B0C1-B44D-8BDC-B0141804ACD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1" name="Diamond 20">
              <a:extLst>
                <a:ext uri="{FF2B5EF4-FFF2-40B4-BE49-F238E27FC236}">
                  <a16:creationId xmlns:a16="http://schemas.microsoft.com/office/drawing/2014/main" id="{E3E67A30-883E-9442-9A67-BA9E2F50D834}"/>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9994304-6B00-2042-95C8-4ADD13CF470B}"/>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41051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TextBox 3">
            <a:extLst>
              <a:ext uri="{FF2B5EF4-FFF2-40B4-BE49-F238E27FC236}">
                <a16:creationId xmlns:a16="http://schemas.microsoft.com/office/drawing/2014/main" id="{04A1D98C-6844-1047-AE20-4C0289E1FAD6}"/>
              </a:ext>
            </a:extLst>
          </p:cNvPr>
          <p:cNvSpPr txBox="1"/>
          <p:nvPr/>
        </p:nvSpPr>
        <p:spPr>
          <a:xfrm>
            <a:off x="953214" y="1566293"/>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Product Vision and Strategy</a:t>
            </a:r>
          </a:p>
        </p:txBody>
      </p:sp>
      <p:sp>
        <p:nvSpPr>
          <p:cNvPr id="20" name="Diamond 19">
            <a:extLst>
              <a:ext uri="{FF2B5EF4-FFF2-40B4-BE49-F238E27FC236}">
                <a16:creationId xmlns:a16="http://schemas.microsoft.com/office/drawing/2014/main" id="{10A730E9-3F5E-B549-9374-D311210C4F11}"/>
              </a:ext>
            </a:extLst>
          </p:cNvPr>
          <p:cNvSpPr/>
          <p:nvPr/>
        </p:nvSpPr>
        <p:spPr>
          <a:xfrm>
            <a:off x="2854908" y="351233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1" name="Diamond 20">
            <a:extLst>
              <a:ext uri="{FF2B5EF4-FFF2-40B4-BE49-F238E27FC236}">
                <a16:creationId xmlns:a16="http://schemas.microsoft.com/office/drawing/2014/main" id="{C5CF28BB-8BFD-0C43-BEEB-CC4996CE0757}"/>
              </a:ext>
            </a:extLst>
          </p:cNvPr>
          <p:cNvSpPr/>
          <p:nvPr/>
        </p:nvSpPr>
        <p:spPr>
          <a:xfrm>
            <a:off x="3504742" y="350255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0045BB75-D6CE-E74F-97AD-2FA1C17D083A}"/>
              </a:ext>
            </a:extLst>
          </p:cNvPr>
          <p:cNvSpPr/>
          <p:nvPr/>
        </p:nvSpPr>
        <p:spPr>
          <a:xfrm>
            <a:off x="4154576" y="350255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Align with Stakeholders</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6BC9FE46-1C12-1744-869F-2A1954FBBEB9}"/>
              </a:ext>
            </a:extLst>
          </p:cNvPr>
          <p:cNvGrpSpPr/>
          <p:nvPr/>
        </p:nvGrpSpPr>
        <p:grpSpPr>
          <a:xfrm>
            <a:off x="866556" y="1221651"/>
            <a:ext cx="5826561" cy="2419129"/>
            <a:chOff x="772153" y="1360938"/>
            <a:chExt cx="582656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61774"/>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772153" y="2096627"/>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Write Epics</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80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Order the</a:t>
              </a:r>
            </a:p>
            <a:p>
              <a:pPr algn="ctr"/>
              <a:r>
                <a:rPr lang="en-NL" sz="5000" b="1" dirty="0">
                  <a:solidFill>
                    <a:schemeClr val="bg1"/>
                  </a:solidFill>
                  <a:latin typeface="Ubuntu" panose="020B0504030602030204" pitchFamily="34" charset="0"/>
                </a:rPr>
                <a:t>Product Backlog</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418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85553" y="3694952"/>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831258" y="-335113"/>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441960" y="1366749"/>
            <a:ext cx="2892419" cy="2446824"/>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234387" y="781089"/>
            <a:ext cx="3889672"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The purpose of this game is supporting conversations on scaling the Product Owner role in your organisation. It is best played with a mix people from the Scrum Teams and the management team of your organisation. It can also help when played within a single Scrum Team. Scan the QR-code for the full ‘how to play’ article </a:t>
            </a:r>
            <a:r>
              <a:rPr lang="en-GB" sz="1000" i="1" dirty="0">
                <a:solidFill>
                  <a:schemeClr val="bg1"/>
                </a:solidFill>
                <a:latin typeface="Ubuntu" panose="020B0504030602030204" pitchFamily="34" charset="0"/>
              </a:rPr>
              <a:t>or</a:t>
            </a:r>
            <a:r>
              <a:rPr lang="en-GB" sz="1000" dirty="0">
                <a:solidFill>
                  <a:schemeClr val="bg1"/>
                </a:solidFill>
                <a:latin typeface="Ubuntu" panose="020B0504030602030204" pitchFamily="34" charset="0"/>
              </a:rPr>
              <a:t> simply follow these steps:</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0315" y="1878550"/>
            <a:ext cx="4043760"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‘Developers’ and ‘Product Owner’ role cards on the floor or wall;</a:t>
            </a:r>
          </a:p>
          <a:p>
            <a:pPr marL="228600" indent="-228600">
              <a:buFont typeface="+mj-lt"/>
              <a:buAutoNum type="arabicPeriod"/>
            </a:pPr>
            <a:r>
              <a:rPr lang="en-GB" sz="900" dirty="0">
                <a:solidFill>
                  <a:schemeClr val="bg1"/>
                </a:solidFill>
                <a:latin typeface="Ubuntu Light" panose="020B0304030602030204" pitchFamily="34" charset="0"/>
              </a:rPr>
              <a:t>Form  up to 4 groups and give each group an equal number of activity cards; </a:t>
            </a:r>
          </a:p>
          <a:p>
            <a:pPr marL="228600" indent="-228600">
              <a:buFont typeface="+mj-lt"/>
              <a:buAutoNum type="arabicPeriod"/>
            </a:pPr>
            <a:r>
              <a:rPr lang="en-GB" sz="900" dirty="0">
                <a:solidFill>
                  <a:schemeClr val="bg1"/>
                </a:solidFill>
                <a:latin typeface="Ubuntu Light" panose="020B0304030602030204" pitchFamily="34" charset="0"/>
              </a:rPr>
              <a:t>Invite them to place each activity card under one of the two role cards until all cards are placed;</a:t>
            </a:r>
          </a:p>
          <a:p>
            <a:pPr marL="228600" indent="-228600">
              <a:buFont typeface="+mj-lt"/>
              <a:buAutoNum type="arabicPeriod"/>
            </a:pPr>
            <a:r>
              <a:rPr lang="en-GB" sz="900" dirty="0">
                <a:solidFill>
                  <a:schemeClr val="bg1"/>
                </a:solidFill>
                <a:latin typeface="Ubuntu Light" panose="020B0304030602030204" pitchFamily="34" charset="0"/>
              </a:rPr>
              <a:t>Inspect the increment with the entire group. Ask participants to share what sticks out to them, then as a group adjust where needed;</a:t>
            </a:r>
          </a:p>
          <a:p>
            <a:pPr marL="228600" indent="-228600">
              <a:buFont typeface="+mj-lt"/>
              <a:buAutoNum type="arabicPeriod"/>
            </a:pPr>
            <a:r>
              <a:rPr lang="en-GB" sz="900" dirty="0">
                <a:solidFill>
                  <a:schemeClr val="bg1"/>
                </a:solidFill>
                <a:latin typeface="Ubuntu Light" panose="020B0304030602030204" pitchFamily="34" charset="0"/>
              </a:rPr>
              <a:t>Now explain that the product owner is scaling from one to three Scrum Teams. Invite participants to discuss what could be moved from the PO towards the Developers to deal with the PO’s increased workload;</a:t>
            </a:r>
          </a:p>
          <a:p>
            <a:pPr marL="228600" indent="-228600">
              <a:buFont typeface="+mj-lt"/>
              <a:buAutoNum type="arabicPeriod"/>
            </a:pPr>
            <a:r>
              <a:rPr lang="en-GB" sz="900" dirty="0">
                <a:solidFill>
                  <a:schemeClr val="bg1"/>
                </a:solidFill>
                <a:latin typeface="Ubuntu Light" panose="020B0304030602030204" pitchFamily="34" charset="0"/>
              </a:rPr>
              <a:t>Explain that the PO is now becoming responsible for 5 Scrum Teams and introduce the Product Team role card (see the full ‘how to play’ </a:t>
            </a:r>
            <a:r>
              <a:rPr lang="en-GB" sz="900">
                <a:solidFill>
                  <a:schemeClr val="bg1"/>
                </a:solidFill>
                <a:latin typeface="Ubuntu Light" panose="020B0304030602030204" pitchFamily="34" charset="0"/>
              </a:rPr>
              <a:t>via the QR code </a:t>
            </a:r>
            <a:r>
              <a:rPr lang="en-GB" sz="900" dirty="0">
                <a:solidFill>
                  <a:schemeClr val="bg1"/>
                </a:solidFill>
                <a:latin typeface="Ubuntu Light" panose="020B0304030602030204" pitchFamily="34" charset="0"/>
              </a:rPr>
              <a:t>for some important remarks!);</a:t>
            </a:r>
          </a:p>
          <a:p>
            <a:pPr marL="228600" indent="-228600">
              <a:buFont typeface="+mj-lt"/>
              <a:buAutoNum type="arabicPeriod"/>
            </a:pPr>
            <a:r>
              <a:rPr lang="en-GB" sz="900" dirty="0">
                <a:solidFill>
                  <a:schemeClr val="bg1"/>
                </a:solidFill>
                <a:latin typeface="Ubuntu Light" panose="020B0304030602030204" pitchFamily="34" charset="0"/>
              </a:rPr>
              <a:t>Ask participants to discuss which product management activities could move from the Product Owner to the Product Team to again release pressure from the PO.</a:t>
            </a:r>
          </a:p>
          <a:p>
            <a:pPr marL="228600" indent="-228600">
              <a:buFont typeface="+mj-lt"/>
              <a:buAutoNum type="arabicPeriod"/>
            </a:pPr>
            <a:r>
              <a:rPr lang="en-GB" sz="900" dirty="0">
                <a:solidFill>
                  <a:schemeClr val="bg1"/>
                </a:solidFill>
                <a:latin typeface="Ubuntu Light" panose="020B0304030602030204" pitchFamily="34" charset="0"/>
              </a:rPr>
              <a:t>Close off by inspecting this last increment as a group. Point out where the group disagrees. </a:t>
            </a:r>
            <a:r>
              <a:rPr lang="en-GB" sz="900" b="1" dirty="0">
                <a:solidFill>
                  <a:schemeClr val="bg1"/>
                </a:solidFill>
                <a:latin typeface="Ubuntu Light" panose="020B0304030602030204" pitchFamily="34" charset="0"/>
              </a:rPr>
              <a:t>These might be your organisation’s main points of attention when scaling the Product Owner role!</a:t>
            </a:r>
            <a:endParaRPr lang="en-NL" sz="900" b="1"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488597" y="4265405"/>
            <a:ext cx="2771468" cy="738664"/>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Outcome game (v1.2) 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2456" y="161565"/>
            <a:ext cx="3909016" cy="665950"/>
            <a:chOff x="-77476" y="76326"/>
            <a:chExt cx="3909016" cy="66595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64926"/>
            </a:xfrm>
            <a:prstGeom prst="rect">
              <a:avLst/>
            </a:prstGeom>
            <a:noFill/>
          </p:spPr>
          <p:txBody>
            <a:bodyPr wrap="square" rtlCol="0">
              <a:spAutoFit/>
            </a:bodyPr>
            <a:lstStyle/>
            <a:p>
              <a:pPr algn="ctr"/>
              <a:r>
                <a:rPr lang="en-NL" sz="3700"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64926"/>
            </a:xfrm>
            <a:prstGeom prst="rect">
              <a:avLst/>
            </a:prstGeom>
            <a:noFill/>
          </p:spPr>
          <p:txBody>
            <a:bodyPr wrap="square" rtlCol="0">
              <a:spAutoFit/>
            </a:bodyPr>
            <a:lstStyle/>
            <a:p>
              <a:pPr algn="ctr"/>
              <a:r>
                <a:rPr lang="en-NL" sz="3700"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4371440" y="323581"/>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1CB280A-F50E-C649-AC82-0D6A924F0C8C}"/>
              </a:ext>
            </a:extLst>
          </p:cNvPr>
          <p:cNvPicPr>
            <a:picLocks noChangeAspect="1"/>
          </p:cNvPicPr>
          <p:nvPr/>
        </p:nvPicPr>
        <p:blipFill>
          <a:blip r:embed="rId6"/>
          <a:stretch>
            <a:fillRect/>
          </a:stretch>
        </p:blipFill>
        <p:spPr>
          <a:xfrm>
            <a:off x="3531034" y="161565"/>
            <a:ext cx="610497" cy="703089"/>
          </a:xfrm>
          <a:prstGeom prst="rect">
            <a:avLst/>
          </a:prstGeom>
        </p:spPr>
      </p:pic>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Host the Sprint Review</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73922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Update Product Strategy based on new insights</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spTree>
    <p:extLst>
      <p:ext uri="{BB962C8B-B14F-4D97-AF65-F5344CB8AC3E}">
        <p14:creationId xmlns:p14="http://schemas.microsoft.com/office/powerpoint/2010/main" val="2475620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469755"/>
            <a:ext cx="5792732" cy="2388140"/>
            <a:chOff x="774982" y="1255092"/>
            <a:chExt cx="5792732"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125509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Define the problem to solve</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spTree>
    <p:extLst>
      <p:ext uri="{BB962C8B-B14F-4D97-AF65-F5344CB8AC3E}">
        <p14:creationId xmlns:p14="http://schemas.microsoft.com/office/powerpoint/2010/main" val="973939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928138"/>
            <a:ext cx="5792732" cy="1624957"/>
            <a:chOff x="774982" y="2018275"/>
            <a:chExt cx="5792732" cy="1624957"/>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2018275"/>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Define KPI’s</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63603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731298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835527"/>
            <a:ext cx="5792732" cy="1656596"/>
            <a:chOff x="883470" y="2110622"/>
            <a:chExt cx="5792732" cy="165659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110622"/>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Track KPI’s</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1054151" y="1964111"/>
            <a:ext cx="5451371" cy="1323439"/>
          </a:xfrm>
          <a:prstGeom prst="rect">
            <a:avLst/>
          </a:prstGeom>
          <a:noFill/>
        </p:spPr>
        <p:txBody>
          <a:bodyPr wrap="square" rtlCol="0">
            <a:spAutoFit/>
          </a:bodyPr>
          <a:lstStyle/>
          <a:p>
            <a:pPr algn="ctr"/>
            <a:r>
              <a:rPr lang="en-NL" sz="8000" dirty="0">
                <a:latin typeface="Marvel" pitchFamily="2" charset="0"/>
              </a:rPr>
              <a:t>DEVELOPERS</a:t>
            </a:r>
          </a:p>
        </p:txBody>
      </p:sp>
      <p:sp>
        <p:nvSpPr>
          <p:cNvPr id="10" name="TextBox 9">
            <a:extLst>
              <a:ext uri="{FF2B5EF4-FFF2-40B4-BE49-F238E27FC236}">
                <a16:creationId xmlns:a16="http://schemas.microsoft.com/office/drawing/2014/main" id="{3762688F-2496-B440-A225-A32781C801C0}"/>
              </a:ext>
            </a:extLst>
          </p:cNvPr>
          <p:cNvSpPr txBox="1"/>
          <p:nvPr/>
        </p:nvSpPr>
        <p:spPr>
          <a:xfrm>
            <a:off x="1183130" y="2983424"/>
            <a:ext cx="5269391"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Which product management activities can a product owner delegate to the Developers?</a:t>
            </a:r>
            <a:endParaRPr lang="en-NL" sz="1000" dirty="0">
              <a:solidFill>
                <a:schemeClr val="bg1">
                  <a:lumMod val="50000"/>
                </a:schemeClr>
              </a:solidFill>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4348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798163" y="861471"/>
            <a:ext cx="5974596" cy="3203020"/>
            <a:chOff x="798163" y="759196"/>
            <a:chExt cx="5974596" cy="2987092"/>
          </a:xfrm>
        </p:grpSpPr>
        <p:sp>
          <p:nvSpPr>
            <p:cNvPr id="6" name="TextBox 5">
              <a:extLst>
                <a:ext uri="{FF2B5EF4-FFF2-40B4-BE49-F238E27FC236}">
                  <a16:creationId xmlns:a16="http://schemas.microsoft.com/office/drawing/2014/main" id="{009EAD6C-D563-D744-AFCA-AE8CA95E6630}"/>
                </a:ext>
              </a:extLst>
            </p:cNvPr>
            <p:cNvSpPr txBox="1"/>
            <p:nvPr/>
          </p:nvSpPr>
          <p:spPr>
            <a:xfrm>
              <a:off x="798163" y="759196"/>
              <a:ext cx="5974596" cy="2779680"/>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Tell a compelling story about the needs of your users</a:t>
              </a:r>
            </a:p>
            <a:p>
              <a:pPr algn="ct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466022B-B59D-5D40-9FFA-D5042480CDB9}"/>
                </a:ext>
              </a:extLst>
            </p:cNvPr>
            <p:cNvSpPr/>
            <p:nvPr/>
          </p:nvSpPr>
          <p:spPr>
            <a:xfrm>
              <a:off x="2854908" y="31960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31863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31863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8780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56075"/>
            <a:ext cx="5792732" cy="1631216"/>
            <a:chOff x="883471" y="1753800"/>
            <a:chExt cx="5792732" cy="163121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53800"/>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Make key decisions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50575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dirty="0"/>
              <a:t> </a:t>
            </a:r>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Release </a:t>
              </a:r>
              <a:br>
                <a:rPr lang="en-NL" sz="5000" b="1" dirty="0">
                  <a:solidFill>
                    <a:schemeClr val="bg1"/>
                  </a:solidFill>
                  <a:latin typeface="Ubuntu" panose="020B0504030602030204" pitchFamily="34" charset="0"/>
                </a:rPr>
              </a:br>
              <a:r>
                <a:rPr lang="en-NL" sz="5000" b="1" dirty="0">
                  <a:solidFill>
                    <a:schemeClr val="bg1"/>
                  </a:solidFill>
                  <a:latin typeface="Ubuntu" panose="020B0504030602030204" pitchFamily="34" charset="0"/>
                </a:rPr>
                <a:t>planning</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1025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929485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8021"/>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358775"/>
            <a:ext cx="5792732" cy="2436081"/>
            <a:chOff x="883471" y="943679"/>
            <a:chExt cx="5792732" cy="243608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43679"/>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Write </a:t>
              </a:r>
            </a:p>
            <a:p>
              <a:pPr algn="ctr"/>
              <a:r>
                <a:rPr lang="en-NL" sz="5000" b="1" dirty="0">
                  <a:solidFill>
                    <a:schemeClr val="bg1"/>
                  </a:solidFill>
                  <a:latin typeface="Ubuntu" panose="020B0504030602030204" pitchFamily="34" charset="0"/>
                </a:rPr>
                <a:t>User Stories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524079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53658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377514"/>
            <a:ext cx="5792732" cy="2449426"/>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Test Product Backlog Items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96585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82574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353543"/>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Accept Product Backlog Items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67245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70386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Track sprint progress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8526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04065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65837"/>
            <a:ext cx="5792732" cy="2395976"/>
            <a:chOff x="883471" y="983784"/>
            <a:chExt cx="5792732" cy="239597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8378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the </a:t>
              </a:r>
            </a:p>
            <a:p>
              <a:pPr algn="ctr"/>
              <a:r>
                <a:rPr lang="en-NL" sz="5000" b="1" dirty="0">
                  <a:solidFill>
                    <a:schemeClr val="bg1"/>
                  </a:solidFill>
                  <a:latin typeface="Ubuntu" panose="020B0504030602030204" pitchFamily="34" charset="0"/>
                </a:rPr>
                <a:t>Sprint Backlog</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70904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944460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61827"/>
            <a:ext cx="5792732" cy="2403996"/>
            <a:chOff x="883471" y="975764"/>
            <a:chExt cx="5792732" cy="240399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7576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Perform User </a:t>
              </a:r>
              <a:br>
                <a:rPr lang="en-NL" sz="5000" b="1" dirty="0">
                  <a:solidFill>
                    <a:schemeClr val="bg1"/>
                  </a:solidFill>
                  <a:latin typeface="Ubuntu" panose="020B0504030602030204" pitchFamily="34" charset="0"/>
                </a:rPr>
              </a:br>
              <a:r>
                <a:rPr lang="en-NL" sz="5000" b="1" dirty="0">
                  <a:solidFill>
                    <a:schemeClr val="bg1"/>
                  </a:solidFill>
                  <a:latin typeface="Ubuntu" panose="020B0504030602030204" pitchFamily="34" charset="0"/>
                </a:rPr>
                <a:t>interviews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721894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546619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39112"/>
            <a:ext cx="5792732" cy="2449426"/>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User surveys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8827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TextBox 19">
            <a:extLst>
              <a:ext uri="{FF2B5EF4-FFF2-40B4-BE49-F238E27FC236}">
                <a16:creationId xmlns:a16="http://schemas.microsoft.com/office/drawing/2014/main" id="{A9E23D7D-C080-4948-B7E7-961A8E58B283}"/>
              </a:ext>
            </a:extLst>
          </p:cNvPr>
          <p:cNvSpPr txBox="1"/>
          <p:nvPr/>
        </p:nvSpPr>
        <p:spPr>
          <a:xfrm>
            <a:off x="1054151" y="1964111"/>
            <a:ext cx="5451371" cy="1323439"/>
          </a:xfrm>
          <a:prstGeom prst="rect">
            <a:avLst/>
          </a:prstGeom>
          <a:noFill/>
        </p:spPr>
        <p:txBody>
          <a:bodyPr wrap="square" rtlCol="0">
            <a:spAutoFit/>
          </a:bodyPr>
          <a:lstStyle/>
          <a:p>
            <a:pPr algn="ctr"/>
            <a:r>
              <a:rPr lang="en-NL" sz="8000" dirty="0">
                <a:latin typeface="Marvel" pitchFamily="2" charset="0"/>
              </a:rPr>
              <a:t>PRODUCT OWNER</a:t>
            </a:r>
          </a:p>
        </p:txBody>
      </p:sp>
      <p:sp>
        <p:nvSpPr>
          <p:cNvPr id="21" name="TextBox 20">
            <a:extLst>
              <a:ext uri="{FF2B5EF4-FFF2-40B4-BE49-F238E27FC236}">
                <a16:creationId xmlns:a16="http://schemas.microsoft.com/office/drawing/2014/main" id="{2F2D689D-2011-A34B-8790-43E692540F13}"/>
              </a:ext>
            </a:extLst>
          </p:cNvPr>
          <p:cNvSpPr txBox="1"/>
          <p:nvPr/>
        </p:nvSpPr>
        <p:spPr>
          <a:xfrm>
            <a:off x="1644002" y="2983424"/>
            <a:ext cx="4347665"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Which product management activities should a Product Owner perform?</a:t>
            </a:r>
            <a:endParaRPr lang="en-NL" sz="1000" dirty="0">
              <a:solidFill>
                <a:schemeClr val="bg1">
                  <a:lumMod val="50000"/>
                </a:schemeClr>
              </a:solidFill>
              <a:latin typeface="Ubuntu" panose="020B0504030602030204" pitchFamily="34" charset="0"/>
            </a:endParaRPr>
          </a:p>
        </p:txBody>
      </p:sp>
    </p:spTree>
    <p:extLst>
      <p:ext uri="{BB962C8B-B14F-4D97-AF65-F5344CB8AC3E}">
        <p14:creationId xmlns:p14="http://schemas.microsoft.com/office/powerpoint/2010/main" val="388047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04431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0039"/>
            <a:ext cx="5792732" cy="1746270"/>
            <a:chOff x="883471" y="1633490"/>
            <a:chExt cx="5792732" cy="1746270"/>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33490"/>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Inspect Metrics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775637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022584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045954"/>
            <a:ext cx="5792732" cy="3085513"/>
            <a:chOff x="883471" y="759196"/>
            <a:chExt cx="5792732" cy="308551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Find a solution to reach the desired Outcome</a:t>
              </a:r>
            </a:p>
          </p:txBody>
        </p:sp>
        <p:sp>
          <p:nvSpPr>
            <p:cNvPr id="10" name="Diamond 9">
              <a:extLst>
                <a:ext uri="{FF2B5EF4-FFF2-40B4-BE49-F238E27FC236}">
                  <a16:creationId xmlns:a16="http://schemas.microsoft.com/office/drawing/2014/main" id="{3466022B-B59D-5D40-9FFA-D5042480CDB9}"/>
                </a:ext>
              </a:extLst>
            </p:cNvPr>
            <p:cNvSpPr/>
            <p:nvPr/>
          </p:nvSpPr>
          <p:spPr>
            <a:xfrm>
              <a:off x="2839410" y="32945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489244" y="32847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39078" y="32847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6794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401749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649705" y="861471"/>
            <a:ext cx="6264442" cy="3174013"/>
            <a:chOff x="883471" y="759196"/>
            <a:chExt cx="5792732" cy="317401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3170099"/>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Host Product Backlog refinement sessions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33830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33732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33732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481605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2782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393648"/>
            <a:ext cx="5792732" cy="2540354"/>
            <a:chOff x="883471" y="839406"/>
            <a:chExt cx="5792732" cy="25403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83940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Design an </a:t>
              </a:r>
              <a:br>
                <a:rPr lang="en-NL" sz="5000" b="1" dirty="0">
                  <a:solidFill>
                    <a:schemeClr val="bg1"/>
                  </a:solidFill>
                  <a:latin typeface="Ubuntu" panose="020B0504030602030204" pitchFamily="34" charset="0"/>
                </a:rPr>
              </a:br>
              <a:r>
                <a:rPr lang="en-NL" sz="5000" b="1" dirty="0">
                  <a:solidFill>
                    <a:schemeClr val="bg1"/>
                  </a:solidFill>
                  <a:latin typeface="Ubuntu" panose="020B0504030602030204" pitchFamily="34" charset="0"/>
                </a:rPr>
                <a:t>A/B test plan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12488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861486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65922"/>
            <a:ext cx="5792732" cy="2395805"/>
            <a:chOff x="883471" y="983955"/>
            <a:chExt cx="5792732" cy="2395805"/>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83955"/>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Perform market research</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81038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547186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39112"/>
            <a:ext cx="5792732" cy="2449426"/>
            <a:chOff x="883470"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Negotiate a supplier contract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08217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195623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32012"/>
            <a:ext cx="5792732" cy="1650023"/>
            <a:chOff x="883471" y="1729737"/>
            <a:chExt cx="5792732" cy="165002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29737"/>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Purchase hardware</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10513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626406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3145423"/>
            <a:chOff x="883471" y="759196"/>
            <a:chExt cx="5792732" cy="314542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Investigate a </a:t>
              </a:r>
            </a:p>
            <a:p>
              <a:pPr algn="ctr"/>
              <a:r>
                <a:rPr lang="en-NL" sz="5000" b="1" dirty="0">
                  <a:solidFill>
                    <a:schemeClr val="bg1"/>
                  </a:solidFill>
                  <a:latin typeface="Ubuntu" panose="020B0504030602030204" pitchFamily="34" charset="0"/>
                </a:rPr>
                <a:t>new Product proposition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33544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334465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334465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734950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056132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39112"/>
            <a:ext cx="5792732" cy="2449426"/>
            <a:chOff x="883470"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financial reports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05633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090169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09690"/>
            <a:ext cx="5792732" cy="2508270"/>
            <a:chOff x="883471" y="871490"/>
            <a:chExt cx="5792732" cy="2508270"/>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871490"/>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Analyse</a:t>
              </a:r>
            </a:p>
            <a:p>
              <a:pPr algn="ctr"/>
              <a:r>
                <a:rPr lang="en-NL" sz="5000" b="1" dirty="0">
                  <a:solidFill>
                    <a:schemeClr val="bg1"/>
                  </a:solidFill>
                  <a:latin typeface="Ubuntu" panose="020B0504030602030204" pitchFamily="34" charset="0"/>
                </a:rPr>
                <a:t>competitors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48965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Rectangle 4">
            <a:extLst>
              <a:ext uri="{FF2B5EF4-FFF2-40B4-BE49-F238E27FC236}">
                <a16:creationId xmlns:a16="http://schemas.microsoft.com/office/drawing/2014/main" id="{1F46A24F-F843-6F43-B798-8E0A66AEBE9A}"/>
              </a:ext>
            </a:extLst>
          </p:cNvPr>
          <p:cNvSpPr/>
          <p:nvPr/>
        </p:nvSpPr>
        <p:spPr>
          <a:xfrm>
            <a:off x="654576" y="629685"/>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8" name="TextBox 7">
            <a:extLst>
              <a:ext uri="{FF2B5EF4-FFF2-40B4-BE49-F238E27FC236}">
                <a16:creationId xmlns:a16="http://schemas.microsoft.com/office/drawing/2014/main" id="{ED283D89-81C5-A942-931B-F37B88051625}"/>
              </a:ext>
            </a:extLst>
          </p:cNvPr>
          <p:cNvSpPr txBox="1"/>
          <p:nvPr/>
        </p:nvSpPr>
        <p:spPr>
          <a:xfrm>
            <a:off x="1351074" y="2992265"/>
            <a:ext cx="5057795"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Having product management activities that cannot be picked up by the Scrum Team?</a:t>
            </a:r>
            <a:br>
              <a:rPr lang="en-GB" sz="1000" dirty="0">
                <a:solidFill>
                  <a:schemeClr val="bg1">
                    <a:lumMod val="50000"/>
                  </a:schemeClr>
                </a:solidFill>
                <a:latin typeface="Ubuntu" panose="020B0504030602030204" pitchFamily="34" charset="0"/>
              </a:rPr>
            </a:br>
            <a:r>
              <a:rPr lang="en-GB" sz="1000" dirty="0">
                <a:solidFill>
                  <a:schemeClr val="bg1">
                    <a:lumMod val="50000"/>
                  </a:schemeClr>
                </a:solidFill>
                <a:latin typeface="Ubuntu" panose="020B0504030602030204" pitchFamily="34" charset="0"/>
              </a:rPr>
              <a:t>Have a look around and see how you can be helped by experts outside of the team.</a:t>
            </a: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TextBox 22">
            <a:extLst>
              <a:ext uri="{FF2B5EF4-FFF2-40B4-BE49-F238E27FC236}">
                <a16:creationId xmlns:a16="http://schemas.microsoft.com/office/drawing/2014/main" id="{DF43FD05-08CD-A441-A8C5-C5782B2BA0E1}"/>
              </a:ext>
            </a:extLst>
          </p:cNvPr>
          <p:cNvSpPr txBox="1"/>
          <p:nvPr/>
        </p:nvSpPr>
        <p:spPr>
          <a:xfrm>
            <a:off x="1054151" y="1964111"/>
            <a:ext cx="5451371" cy="1323439"/>
          </a:xfrm>
          <a:prstGeom prst="rect">
            <a:avLst/>
          </a:prstGeom>
          <a:noFill/>
        </p:spPr>
        <p:txBody>
          <a:bodyPr wrap="square" rtlCol="0">
            <a:spAutoFit/>
          </a:bodyPr>
          <a:lstStyle/>
          <a:p>
            <a:pPr algn="ctr"/>
            <a:r>
              <a:rPr lang="en-NL" sz="8000" dirty="0">
                <a:latin typeface="Marvel" pitchFamily="2" charset="0"/>
              </a:rPr>
              <a:t>PRODUCT TEAM</a:t>
            </a:r>
          </a:p>
        </p:txBody>
      </p:sp>
    </p:spTree>
    <p:extLst>
      <p:ext uri="{BB962C8B-B14F-4D97-AF65-F5344CB8AC3E}">
        <p14:creationId xmlns:p14="http://schemas.microsoft.com/office/powerpoint/2010/main" val="38631893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410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39112"/>
            <a:ext cx="5792732" cy="2449426"/>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the </a:t>
              </a:r>
            </a:p>
            <a:p>
              <a:pPr algn="ctr"/>
              <a:r>
                <a:rPr lang="en-NL" sz="5000" b="1" dirty="0">
                  <a:solidFill>
                    <a:schemeClr val="bg1"/>
                  </a:solidFill>
                  <a:latin typeface="Ubuntu" panose="020B0504030602030204" pitchFamily="34" charset="0"/>
                </a:rPr>
                <a:t>Product Goal</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08000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674727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39112"/>
            <a:ext cx="5792732" cy="2449426"/>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Plan marketing activities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122641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80814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a:p>
              <a:pPr algn="ctr"/>
              <a:r>
                <a:rPr lang="en-NL" sz="5000"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945176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427679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a:p>
              <a:pPr algn="ctr"/>
              <a:r>
                <a:rPr lang="en-NL" sz="5000"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1502616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11111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a:p>
              <a:pPr algn="ctr"/>
              <a:r>
                <a:rPr lang="en-NL" sz="5000"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49466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7065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Propose a Sprint Goal</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419006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380</TotalTime>
  <Words>642</Words>
  <Application>Microsoft Macintosh PowerPoint</Application>
  <PresentationFormat>Custom</PresentationFormat>
  <Paragraphs>79</Paragraphs>
  <Slides>80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Calibri</vt:lpstr>
      <vt:lpstr>Marvel</vt:lpstr>
      <vt:lpstr>Arial</vt:lpstr>
      <vt:lpstr>Ubuntu</vt:lpstr>
      <vt:lpstr>Ubuntu Light</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250</cp:revision>
  <dcterms:created xsi:type="dcterms:W3CDTF">2020-03-02T18:23:14Z</dcterms:created>
  <dcterms:modified xsi:type="dcterms:W3CDTF">2021-05-23T18:40:54Z</dcterms:modified>
</cp:coreProperties>
</file>